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306" r:id="rId3"/>
    <p:sldId id="258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6" r:id="rId13"/>
    <p:sldId id="317" r:id="rId14"/>
    <p:sldId id="305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47" d="100"/>
          <a:sy n="47" d="100"/>
        </p:scale>
        <p:origin x="6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7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8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Avoiding </a:t>
            </a:r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err="1"/>
              <a:t>Megadisasters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348" y="446511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82" y="4558964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52" y="5703340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89" y="5617260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1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Pre-production go-live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 months of effort</a:t>
            </a:r>
          </a:p>
          <a:p>
            <a:endParaRPr lang="en-US" dirty="0"/>
          </a:p>
          <a:p>
            <a:r>
              <a:rPr lang="en-US" dirty="0"/>
              <a:t>Hundreds of developers</a:t>
            </a:r>
          </a:p>
          <a:p>
            <a:endParaRPr lang="en-US" dirty="0"/>
          </a:p>
          <a:p>
            <a:r>
              <a:rPr lang="en-US" dirty="0"/>
              <a:t>Bell’s top hardware</a:t>
            </a:r>
          </a:p>
          <a:p>
            <a:endParaRPr lang="en-US" dirty="0"/>
          </a:p>
          <a:p>
            <a:r>
              <a:rPr lang="en-US" dirty="0"/>
              <a:t>… and nothing happened</a:t>
            </a:r>
          </a:p>
        </p:txBody>
      </p:sp>
    </p:spTree>
    <p:extLst>
      <p:ext uri="{BB962C8B-B14F-4D97-AF65-F5344CB8AC3E}">
        <p14:creationId xmlns:p14="http://schemas.microsoft.com/office/powerpoint/2010/main" val="350045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65" y="156796"/>
            <a:ext cx="8741019" cy="6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1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hell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628" y="1825625"/>
            <a:ext cx="45487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0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API call SLA – 150ms, 99.9% uptime</a:t>
            </a:r>
          </a:p>
          <a:p>
            <a:endParaRPr lang="en-US" dirty="0"/>
          </a:p>
          <a:p>
            <a:r>
              <a:rPr lang="en-US" dirty="0"/>
              <a:t>200 * 150ms = 30sec</a:t>
            </a:r>
          </a:p>
          <a:p>
            <a:endParaRPr lang="en-US" dirty="0"/>
          </a:p>
          <a:p>
            <a:r>
              <a:rPr lang="en-US" dirty="0"/>
              <a:t>99.9% uptime * 200 calls = 0% availability</a:t>
            </a:r>
          </a:p>
          <a:p>
            <a:endParaRPr lang="en-US" dirty="0"/>
          </a:p>
          <a:p>
            <a:r>
              <a:rPr lang="en-US" dirty="0"/>
              <a:t>Doomed from the start</a:t>
            </a:r>
          </a:p>
        </p:txBody>
      </p:sp>
    </p:spTree>
    <p:extLst>
      <p:ext uri="{BB962C8B-B14F-4D97-AF65-F5344CB8AC3E}">
        <p14:creationId xmlns:p14="http://schemas.microsoft.com/office/powerpoint/2010/main" val="93128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You own your SLA or your SLA owns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“Immutability changes everything” – Pat </a:t>
            </a:r>
            <a:r>
              <a:rPr lang="en-US" dirty="0" err="1"/>
              <a:t>Helland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Grounding in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2636275" cy="1726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376" y="3288304"/>
            <a:ext cx="2590763" cy="186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2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9257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3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3447" y="2228853"/>
            <a:ext cx="728726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73" y="3770060"/>
            <a:ext cx="966014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41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 Computers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08" y="2349746"/>
            <a:ext cx="4953000" cy="3371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6915" y="2074985"/>
            <a:ext cx="109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9038" y="335866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Catalog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4354" y="464233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9900" y="607841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6915" y="601132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20958" y="225965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20553" y="369988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Catalog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9199" y="535226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70992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wtf</a:t>
            </a:r>
            <a:r>
              <a:rPr lang="en-US" sz="90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42597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86100" y="2228853"/>
            <a:ext cx="738653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7"/>
            <a:ext cx="663672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5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07875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“2013-09-01”,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Bell.com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8467338" y="1690688"/>
            <a:ext cx="1248507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8" name="Rectangle 7"/>
          <p:cNvSpPr/>
          <p:nvPr/>
        </p:nvSpPr>
        <p:spPr>
          <a:xfrm>
            <a:off x="8830753" y="2919046"/>
            <a:ext cx="1248507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8206" y="4313728"/>
            <a:ext cx="1248507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Localization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82246" y="5465518"/>
            <a:ext cx="1248507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5038" y="3297115"/>
            <a:ext cx="1248507" cy="756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Denormalizer</a:t>
            </a:r>
            <a:endParaRPr lang="en-US" sz="1100" dirty="0"/>
          </a:p>
        </p:txBody>
      </p:sp>
      <p:cxnSp>
        <p:nvCxnSpPr>
          <p:cNvPr id="14" name="Elbow Connector 13"/>
          <p:cNvCxnSpPr>
            <a:stCxn id="7" idx="1"/>
            <a:endCxn id="12" idx="3"/>
          </p:cNvCxnSpPr>
          <p:nvPr/>
        </p:nvCxnSpPr>
        <p:spPr>
          <a:xfrm rot="10800000" flipV="1">
            <a:off x="6553546" y="2068756"/>
            <a:ext cx="1913793" cy="1606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1"/>
            <a:endCxn id="12" idx="3"/>
          </p:cNvCxnSpPr>
          <p:nvPr/>
        </p:nvCxnSpPr>
        <p:spPr>
          <a:xfrm rot="10800000" flipV="1">
            <a:off x="6553545" y="3297114"/>
            <a:ext cx="2277208" cy="378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1"/>
            <a:endCxn id="12" idx="3"/>
          </p:cNvCxnSpPr>
          <p:nvPr/>
        </p:nvCxnSpPr>
        <p:spPr>
          <a:xfrm rot="10800000">
            <a:off x="6553546" y="3675185"/>
            <a:ext cx="1834661" cy="1016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1"/>
            <a:endCxn id="12" idx="3"/>
          </p:cNvCxnSpPr>
          <p:nvPr/>
        </p:nvCxnSpPr>
        <p:spPr>
          <a:xfrm rot="10800000">
            <a:off x="6553546" y="3675185"/>
            <a:ext cx="1028701" cy="2168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3564159" y="3231993"/>
            <a:ext cx="712177" cy="8863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2" idx="1"/>
            <a:endCxn id="21" idx="4"/>
          </p:cNvCxnSpPr>
          <p:nvPr/>
        </p:nvCxnSpPr>
        <p:spPr>
          <a:xfrm flipH="1" flipV="1">
            <a:off x="4276336" y="3675183"/>
            <a:ext cx="1028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691398" y="3297113"/>
            <a:ext cx="1248507" cy="756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search.bell.com</a:t>
            </a:r>
          </a:p>
        </p:txBody>
      </p:sp>
      <p:cxnSp>
        <p:nvCxnSpPr>
          <p:cNvPr id="27" name="Straight Arrow Connector 26"/>
          <p:cNvCxnSpPr>
            <a:stCxn id="25" idx="3"/>
            <a:endCxn id="21" idx="2"/>
          </p:cNvCxnSpPr>
          <p:nvPr/>
        </p:nvCxnSpPr>
        <p:spPr>
          <a:xfrm>
            <a:off x="2939905" y="3675182"/>
            <a:ext cx="624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Avoiding </a:t>
            </a:r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err="1"/>
              <a:t>Megadisasters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3188072"/>
            <a:ext cx="6858000" cy="3092807"/>
          </a:xfrm>
        </p:spPr>
        <p:txBody>
          <a:bodyPr>
            <a:normAutofit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  <a:p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</p:txBody>
      </p:sp>
      <p:pic>
        <p:nvPicPr>
          <p:cNvPr id="8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6" y="3188072"/>
            <a:ext cx="2694086" cy="173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482296" y="2872909"/>
            <a:ext cx="2308485" cy="2368446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85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76" y="1532237"/>
            <a:ext cx="590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Bell.com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57" y="2962640"/>
            <a:ext cx="3057690" cy="2081581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5424854" y="1943100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424854" y="3159369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24853" y="4375638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5424852" y="5591907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3338" y="2092569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3338" y="330883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3338" y="4525107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3337" y="573972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cxnSp>
        <p:nvCxnSpPr>
          <p:cNvPr id="13" name="Straight Arrow Connector 12"/>
          <p:cNvCxnSpPr>
            <a:stCxn id="8" idx="3"/>
            <a:endCxn id="4" idx="2"/>
          </p:cNvCxnSpPr>
          <p:nvPr/>
        </p:nvCxnSpPr>
        <p:spPr>
          <a:xfrm>
            <a:off x="5011615" y="2365131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2"/>
          </p:cNvCxnSpPr>
          <p:nvPr/>
        </p:nvCxnSpPr>
        <p:spPr>
          <a:xfrm>
            <a:off x="5011615" y="3581400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6" idx="2"/>
          </p:cNvCxnSpPr>
          <p:nvPr/>
        </p:nvCxnSpPr>
        <p:spPr>
          <a:xfrm>
            <a:off x="5011615" y="4797669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  <a:endCxn id="7" idx="2"/>
          </p:cNvCxnSpPr>
          <p:nvPr/>
        </p:nvCxnSpPr>
        <p:spPr>
          <a:xfrm>
            <a:off x="5011614" y="6012290"/>
            <a:ext cx="413238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1"/>
            <a:endCxn id="4" idx="4"/>
          </p:cNvCxnSpPr>
          <p:nvPr/>
        </p:nvCxnSpPr>
        <p:spPr>
          <a:xfrm flipH="1" flipV="1">
            <a:off x="6031523" y="2365131"/>
            <a:ext cx="1945134" cy="16383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1"/>
            <a:endCxn id="5" idx="4"/>
          </p:cNvCxnSpPr>
          <p:nvPr/>
        </p:nvCxnSpPr>
        <p:spPr>
          <a:xfrm flipH="1" flipV="1">
            <a:off x="6031523" y="3581400"/>
            <a:ext cx="1945134" cy="4220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1"/>
            <a:endCxn id="6" idx="4"/>
          </p:cNvCxnSpPr>
          <p:nvPr/>
        </p:nvCxnSpPr>
        <p:spPr>
          <a:xfrm flipH="1">
            <a:off x="6031522" y="4003431"/>
            <a:ext cx="1945135" cy="7942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1"/>
            <a:endCxn id="7" idx="4"/>
          </p:cNvCxnSpPr>
          <p:nvPr/>
        </p:nvCxnSpPr>
        <p:spPr>
          <a:xfrm flipH="1">
            <a:off x="6031521" y="4003431"/>
            <a:ext cx="1945136" cy="20105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0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Bell.com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57" y="2962640"/>
            <a:ext cx="3057690" cy="2081581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5424854" y="1943100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424854" y="3159369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24853" y="4375638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5424852" y="5591907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3338" y="2092569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3338" y="330883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3338" y="4525107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3337" y="573972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cxnSp>
        <p:nvCxnSpPr>
          <p:cNvPr id="13" name="Straight Arrow Connector 12"/>
          <p:cNvCxnSpPr>
            <a:stCxn id="8" idx="3"/>
            <a:endCxn id="4" idx="2"/>
          </p:cNvCxnSpPr>
          <p:nvPr/>
        </p:nvCxnSpPr>
        <p:spPr>
          <a:xfrm>
            <a:off x="5011615" y="2365131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2"/>
          </p:cNvCxnSpPr>
          <p:nvPr/>
        </p:nvCxnSpPr>
        <p:spPr>
          <a:xfrm>
            <a:off x="5011615" y="3581400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6" idx="2"/>
          </p:cNvCxnSpPr>
          <p:nvPr/>
        </p:nvCxnSpPr>
        <p:spPr>
          <a:xfrm>
            <a:off x="5011615" y="4797669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  <a:endCxn id="7" idx="2"/>
          </p:cNvCxnSpPr>
          <p:nvPr/>
        </p:nvCxnSpPr>
        <p:spPr>
          <a:xfrm>
            <a:off x="5011614" y="6012290"/>
            <a:ext cx="413238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1"/>
            <a:endCxn id="4" idx="4"/>
          </p:cNvCxnSpPr>
          <p:nvPr/>
        </p:nvCxnSpPr>
        <p:spPr>
          <a:xfrm flipH="1" flipV="1">
            <a:off x="6031523" y="2365131"/>
            <a:ext cx="1945134" cy="16383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1"/>
            <a:endCxn id="5" idx="4"/>
          </p:cNvCxnSpPr>
          <p:nvPr/>
        </p:nvCxnSpPr>
        <p:spPr>
          <a:xfrm flipH="1" flipV="1">
            <a:off x="6031523" y="3581400"/>
            <a:ext cx="1945134" cy="4220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1"/>
            <a:endCxn id="6" idx="4"/>
          </p:cNvCxnSpPr>
          <p:nvPr/>
        </p:nvCxnSpPr>
        <p:spPr>
          <a:xfrm flipH="1">
            <a:off x="6031522" y="4003431"/>
            <a:ext cx="1945135" cy="7942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1"/>
            <a:endCxn id="7" idx="4"/>
          </p:cNvCxnSpPr>
          <p:nvPr/>
        </p:nvCxnSpPr>
        <p:spPr>
          <a:xfrm flipH="1">
            <a:off x="6031521" y="4003431"/>
            <a:ext cx="1945136" cy="20105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5011615" y="2365131"/>
            <a:ext cx="413237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6" idx="2"/>
          </p:cNvCxnSpPr>
          <p:nvPr/>
        </p:nvCxnSpPr>
        <p:spPr>
          <a:xfrm>
            <a:off x="5011615" y="2365131"/>
            <a:ext cx="413238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</p:cNvCxnSpPr>
          <p:nvPr/>
        </p:nvCxnSpPr>
        <p:spPr>
          <a:xfrm>
            <a:off x="5011615" y="2365131"/>
            <a:ext cx="413237" cy="364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4" idx="2"/>
          </p:cNvCxnSpPr>
          <p:nvPr/>
        </p:nvCxnSpPr>
        <p:spPr>
          <a:xfrm flipV="1">
            <a:off x="5011615" y="2365131"/>
            <a:ext cx="413239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3"/>
            <a:endCxn id="6" idx="2"/>
          </p:cNvCxnSpPr>
          <p:nvPr/>
        </p:nvCxnSpPr>
        <p:spPr>
          <a:xfrm>
            <a:off x="5011615" y="3581400"/>
            <a:ext cx="413238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7" idx="2"/>
          </p:cNvCxnSpPr>
          <p:nvPr/>
        </p:nvCxnSpPr>
        <p:spPr>
          <a:xfrm>
            <a:off x="5011615" y="3581400"/>
            <a:ext cx="413237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4" idx="2"/>
          </p:cNvCxnSpPr>
          <p:nvPr/>
        </p:nvCxnSpPr>
        <p:spPr>
          <a:xfrm flipV="1">
            <a:off x="5011615" y="2365131"/>
            <a:ext cx="413239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5" idx="2"/>
          </p:cNvCxnSpPr>
          <p:nvPr/>
        </p:nvCxnSpPr>
        <p:spPr>
          <a:xfrm flipV="1">
            <a:off x="5011615" y="3581400"/>
            <a:ext cx="413239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7" idx="2"/>
          </p:cNvCxnSpPr>
          <p:nvPr/>
        </p:nvCxnSpPr>
        <p:spPr>
          <a:xfrm>
            <a:off x="5011615" y="4797669"/>
            <a:ext cx="413237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3"/>
            <a:endCxn id="4" idx="2"/>
          </p:cNvCxnSpPr>
          <p:nvPr/>
        </p:nvCxnSpPr>
        <p:spPr>
          <a:xfrm flipV="1">
            <a:off x="5011614" y="2365131"/>
            <a:ext cx="413240" cy="364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5" idx="2"/>
          </p:cNvCxnSpPr>
          <p:nvPr/>
        </p:nvCxnSpPr>
        <p:spPr>
          <a:xfrm flipV="1">
            <a:off x="5011614" y="3581400"/>
            <a:ext cx="413240" cy="243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3"/>
            <a:endCxn id="6" idx="2"/>
          </p:cNvCxnSpPr>
          <p:nvPr/>
        </p:nvCxnSpPr>
        <p:spPr>
          <a:xfrm flipV="1">
            <a:off x="5011614" y="4797669"/>
            <a:ext cx="413239" cy="121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8" idx="0"/>
            <a:endCxn id="3" idx="0"/>
          </p:cNvCxnSpPr>
          <p:nvPr/>
        </p:nvCxnSpPr>
        <p:spPr>
          <a:xfrm rot="16200000" flipH="1">
            <a:off x="5873953" y="-668908"/>
            <a:ext cx="870071" cy="6393025"/>
          </a:xfrm>
          <a:prstGeom prst="bentConnector3">
            <a:avLst>
              <a:gd name="adj1" fmla="val -2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6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Bell.com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657" y="2962640"/>
            <a:ext cx="3057690" cy="2081581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5424854" y="1943100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424854" y="3159369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24853" y="4375638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5424852" y="5591907"/>
            <a:ext cx="606669" cy="8440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3338" y="2092569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3338" y="330883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3338" y="4525107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3337" y="5739728"/>
            <a:ext cx="3798277" cy="545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cxnSp>
        <p:nvCxnSpPr>
          <p:cNvPr id="13" name="Straight Arrow Connector 12"/>
          <p:cNvCxnSpPr>
            <a:stCxn id="8" idx="3"/>
            <a:endCxn id="4" idx="2"/>
          </p:cNvCxnSpPr>
          <p:nvPr/>
        </p:nvCxnSpPr>
        <p:spPr>
          <a:xfrm>
            <a:off x="5011615" y="2365131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5" idx="2"/>
          </p:cNvCxnSpPr>
          <p:nvPr/>
        </p:nvCxnSpPr>
        <p:spPr>
          <a:xfrm>
            <a:off x="5011615" y="3581400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6" idx="2"/>
          </p:cNvCxnSpPr>
          <p:nvPr/>
        </p:nvCxnSpPr>
        <p:spPr>
          <a:xfrm>
            <a:off x="5011615" y="4797669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  <a:endCxn id="7" idx="2"/>
          </p:cNvCxnSpPr>
          <p:nvPr/>
        </p:nvCxnSpPr>
        <p:spPr>
          <a:xfrm>
            <a:off x="5011614" y="6012290"/>
            <a:ext cx="413238" cy="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1"/>
            <a:endCxn id="4" idx="4"/>
          </p:cNvCxnSpPr>
          <p:nvPr/>
        </p:nvCxnSpPr>
        <p:spPr>
          <a:xfrm flipH="1" flipV="1">
            <a:off x="6031523" y="2365131"/>
            <a:ext cx="1945134" cy="16383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1"/>
            <a:endCxn id="5" idx="4"/>
          </p:cNvCxnSpPr>
          <p:nvPr/>
        </p:nvCxnSpPr>
        <p:spPr>
          <a:xfrm flipH="1" flipV="1">
            <a:off x="6031523" y="3581400"/>
            <a:ext cx="1945134" cy="42203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1"/>
            <a:endCxn id="6" idx="4"/>
          </p:cNvCxnSpPr>
          <p:nvPr/>
        </p:nvCxnSpPr>
        <p:spPr>
          <a:xfrm flipH="1">
            <a:off x="6031522" y="4003431"/>
            <a:ext cx="1945135" cy="7942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1"/>
            <a:endCxn id="7" idx="4"/>
          </p:cNvCxnSpPr>
          <p:nvPr/>
        </p:nvCxnSpPr>
        <p:spPr>
          <a:xfrm flipH="1">
            <a:off x="6031521" y="4003431"/>
            <a:ext cx="1945136" cy="20105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5011615" y="2365131"/>
            <a:ext cx="413237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6" idx="2"/>
          </p:cNvCxnSpPr>
          <p:nvPr/>
        </p:nvCxnSpPr>
        <p:spPr>
          <a:xfrm>
            <a:off x="5011615" y="2365131"/>
            <a:ext cx="413238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</p:cNvCxnSpPr>
          <p:nvPr/>
        </p:nvCxnSpPr>
        <p:spPr>
          <a:xfrm>
            <a:off x="5011615" y="2365131"/>
            <a:ext cx="413237" cy="364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4" idx="2"/>
          </p:cNvCxnSpPr>
          <p:nvPr/>
        </p:nvCxnSpPr>
        <p:spPr>
          <a:xfrm flipV="1">
            <a:off x="5011615" y="2365131"/>
            <a:ext cx="413239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3"/>
            <a:endCxn id="6" idx="2"/>
          </p:cNvCxnSpPr>
          <p:nvPr/>
        </p:nvCxnSpPr>
        <p:spPr>
          <a:xfrm>
            <a:off x="5011615" y="3581400"/>
            <a:ext cx="413238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7" idx="2"/>
          </p:cNvCxnSpPr>
          <p:nvPr/>
        </p:nvCxnSpPr>
        <p:spPr>
          <a:xfrm>
            <a:off x="5011615" y="3581400"/>
            <a:ext cx="413237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4" idx="2"/>
          </p:cNvCxnSpPr>
          <p:nvPr/>
        </p:nvCxnSpPr>
        <p:spPr>
          <a:xfrm flipV="1">
            <a:off x="5011615" y="2365131"/>
            <a:ext cx="413239" cy="243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5" idx="2"/>
          </p:cNvCxnSpPr>
          <p:nvPr/>
        </p:nvCxnSpPr>
        <p:spPr>
          <a:xfrm flipV="1">
            <a:off x="5011615" y="3581400"/>
            <a:ext cx="413239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7" idx="2"/>
          </p:cNvCxnSpPr>
          <p:nvPr/>
        </p:nvCxnSpPr>
        <p:spPr>
          <a:xfrm>
            <a:off x="5011615" y="4797669"/>
            <a:ext cx="413237" cy="121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3"/>
            <a:endCxn id="4" idx="2"/>
          </p:cNvCxnSpPr>
          <p:nvPr/>
        </p:nvCxnSpPr>
        <p:spPr>
          <a:xfrm flipV="1">
            <a:off x="5011614" y="2365131"/>
            <a:ext cx="413240" cy="364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5" idx="2"/>
          </p:cNvCxnSpPr>
          <p:nvPr/>
        </p:nvCxnSpPr>
        <p:spPr>
          <a:xfrm flipV="1">
            <a:off x="5011614" y="3581400"/>
            <a:ext cx="413240" cy="243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3"/>
            <a:endCxn id="6" idx="2"/>
          </p:cNvCxnSpPr>
          <p:nvPr/>
        </p:nvCxnSpPr>
        <p:spPr>
          <a:xfrm flipV="1">
            <a:off x="5011614" y="4797669"/>
            <a:ext cx="413239" cy="121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8" idx="0"/>
            <a:endCxn id="3" idx="0"/>
          </p:cNvCxnSpPr>
          <p:nvPr/>
        </p:nvCxnSpPr>
        <p:spPr>
          <a:xfrm rot="16200000" flipH="1">
            <a:off x="5873953" y="-668908"/>
            <a:ext cx="870071" cy="6393025"/>
          </a:xfrm>
          <a:prstGeom prst="bentConnector3">
            <a:avLst>
              <a:gd name="adj1" fmla="val -2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23" y="3596110"/>
            <a:ext cx="1326291" cy="8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29" y="1970231"/>
            <a:ext cx="1326291" cy="8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28" y="3159641"/>
            <a:ext cx="1326291" cy="8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09" y="4451782"/>
            <a:ext cx="1326291" cy="8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cdn.brobible.com/wp-content/uploads/2014/04/poo-emoj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28" y="5591907"/>
            <a:ext cx="1326291" cy="8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29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Bell.com 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15 years in production</a:t>
            </a:r>
          </a:p>
          <a:p>
            <a:endParaRPr lang="en-US" dirty="0"/>
          </a:p>
          <a:p>
            <a:r>
              <a:rPr lang="en-US" dirty="0"/>
              <a:t>Worldwide orders</a:t>
            </a:r>
          </a:p>
          <a:p>
            <a:endParaRPr lang="en-US" dirty="0"/>
          </a:p>
          <a:p>
            <a:r>
              <a:rPr lang="en-US" dirty="0"/>
              <a:t>Billions of $ per year in revenue</a:t>
            </a:r>
          </a:p>
          <a:p>
            <a:endParaRPr lang="en-US" dirty="0"/>
          </a:p>
          <a:p>
            <a:r>
              <a:rPr lang="en-US" dirty="0"/>
              <a:t>Millions of orders per day</a:t>
            </a:r>
          </a:p>
          <a:p>
            <a:endParaRPr lang="en-US" dirty="0"/>
          </a:p>
          <a:p>
            <a:r>
              <a:rPr lang="en-US" dirty="0"/>
              <a:t>But no way forward</a:t>
            </a:r>
          </a:p>
        </p:txBody>
      </p:sp>
    </p:spTree>
    <p:extLst>
      <p:ext uri="{BB962C8B-B14F-4D97-AF65-F5344CB8AC3E}">
        <p14:creationId xmlns:p14="http://schemas.microsoft.com/office/powerpoint/2010/main" val="239202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Netflix-oriented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628" y="1825625"/>
            <a:ext cx="45487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data duplication</a:t>
            </a:r>
          </a:p>
          <a:p>
            <a:endParaRPr lang="en-US" dirty="0"/>
          </a:p>
          <a:p>
            <a:r>
              <a:rPr lang="en-US" dirty="0"/>
              <a:t>Isolation and autonomy</a:t>
            </a:r>
          </a:p>
          <a:p>
            <a:endParaRPr lang="en-US" dirty="0"/>
          </a:p>
          <a:p>
            <a:r>
              <a:rPr lang="en-US" dirty="0"/>
              <a:t>Web APIs for everything</a:t>
            </a:r>
          </a:p>
          <a:p>
            <a:endParaRPr lang="en-US" dirty="0"/>
          </a:p>
          <a:p>
            <a:r>
              <a:rPr lang="en-US" dirty="0"/>
              <a:t>“Bell on Bell”</a:t>
            </a:r>
          </a:p>
        </p:txBody>
      </p:sp>
    </p:spTree>
    <p:extLst>
      <p:ext uri="{BB962C8B-B14F-4D97-AF65-F5344CB8AC3E}">
        <p14:creationId xmlns:p14="http://schemas.microsoft.com/office/powerpoint/2010/main" val="2191426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11199</TotalTime>
  <Words>320</Words>
  <Application>Microsoft Office PowerPoint</Application>
  <PresentationFormat>Widescreen</PresentationFormat>
  <Paragraphs>153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Lucida Console</vt:lpstr>
      <vt:lpstr>Mensch</vt:lpstr>
      <vt:lpstr>Office Theme</vt:lpstr>
      <vt:lpstr>Avoiding Microservice Megadisasters</vt:lpstr>
      <vt:lpstr>Bell Computers</vt:lpstr>
      <vt:lpstr>PowerPoint Presentation</vt:lpstr>
      <vt:lpstr>Bell.com design</vt:lpstr>
      <vt:lpstr>Bell.com reality</vt:lpstr>
      <vt:lpstr>Bell.com reality</vt:lpstr>
      <vt:lpstr>Bell.com by the numbers</vt:lpstr>
      <vt:lpstr>Netflix-oriented architecture</vt:lpstr>
      <vt:lpstr>Core principles</vt:lpstr>
      <vt:lpstr>Pre-production go-live</vt:lpstr>
      <vt:lpstr>PowerPoint Presentation</vt:lpstr>
      <vt:lpstr>API hell</vt:lpstr>
      <vt:lpstr>Doing the math</vt:lpstr>
      <vt:lpstr>You own your SLA or your SLA owns you</vt:lpstr>
      <vt:lpstr>“Immutability changes everything” – Pat Helland</vt:lpstr>
      <vt:lpstr>Grounding in reality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Bell.com Search</vt:lpstr>
      <vt:lpstr>Avoiding Microservice Megadisasters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91</cp:revision>
  <dcterms:created xsi:type="dcterms:W3CDTF">2014-12-03T11:14:03Z</dcterms:created>
  <dcterms:modified xsi:type="dcterms:W3CDTF">2016-05-09T12:21:24Z</dcterms:modified>
</cp:coreProperties>
</file>